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66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1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5/30/2018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5/30/2018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Civil War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Comparing North and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5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782694"/>
          </a:xfrm>
        </p:spPr>
        <p:txBody>
          <a:bodyPr/>
          <a:lstStyle/>
          <a:p>
            <a:r>
              <a:rPr lang="en-US" dirty="0" smtClean="0"/>
              <a:t>Negatives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267326"/>
            <a:ext cx="4754880" cy="780930"/>
          </a:xfrm>
        </p:spPr>
        <p:txBody>
          <a:bodyPr/>
          <a:lstStyle/>
          <a:p>
            <a:r>
              <a:rPr lang="en-US" dirty="0" smtClean="0"/>
              <a:t>North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245895"/>
            <a:ext cx="4754880" cy="37891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Had to invade and hold South</a:t>
            </a:r>
          </a:p>
          <a:p>
            <a:r>
              <a:rPr lang="en-US" sz="2800" dirty="0" smtClean="0"/>
              <a:t>Large area with hostile population</a:t>
            </a:r>
          </a:p>
          <a:p>
            <a:r>
              <a:rPr lang="en-US" sz="2800" dirty="0" smtClean="0"/>
              <a:t>Southern people gave strong support to their troops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1267326"/>
            <a:ext cx="4754880" cy="780930"/>
          </a:xfrm>
        </p:spPr>
        <p:txBody>
          <a:bodyPr/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245895"/>
            <a:ext cx="4754880" cy="378914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Smaller population</a:t>
            </a:r>
          </a:p>
          <a:p>
            <a:r>
              <a:rPr lang="en-US" sz="2400" dirty="0" smtClean="0"/>
              <a:t>Few factories</a:t>
            </a:r>
          </a:p>
          <a:p>
            <a:r>
              <a:rPr lang="en-US" sz="2400" dirty="0" smtClean="0"/>
              <a:t>Less than half as much food</a:t>
            </a:r>
          </a:p>
          <a:p>
            <a:r>
              <a:rPr lang="en-US" sz="2400" dirty="0" smtClean="0"/>
              <a:t>Less than half the railroad system- could not deliver food and weapons to troops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856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4/112-14/1861 Fort Sumter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Lincoln warns South he will not surrender federal property.</a:t>
            </a:r>
          </a:p>
          <a:p>
            <a:r>
              <a:rPr lang="en-US" sz="2800" dirty="0" smtClean="0"/>
              <a:t>Southern Troops besiege Fort</a:t>
            </a:r>
          </a:p>
          <a:p>
            <a:r>
              <a:rPr lang="en-US" sz="2800" dirty="0" smtClean="0"/>
              <a:t>Northern Troops hold out for 33 hours</a:t>
            </a:r>
          </a:p>
          <a:p>
            <a:r>
              <a:rPr lang="en-US" sz="2800" dirty="0" smtClean="0"/>
              <a:t>High Seas keep Northern Fleet away.</a:t>
            </a:r>
          </a:p>
          <a:p>
            <a:r>
              <a:rPr lang="en-US" sz="2800" dirty="0" smtClean="0"/>
              <a:t>North Surrenders</a:t>
            </a:r>
          </a:p>
          <a:p>
            <a:r>
              <a:rPr lang="en-US" sz="2800" dirty="0" smtClean="0"/>
              <a:t>How did they know the Fort was under attack?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1093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8547" y="484632"/>
            <a:ext cx="11983453" cy="1609344"/>
          </a:xfrm>
        </p:spPr>
        <p:txBody>
          <a:bodyPr>
            <a:normAutofit/>
          </a:bodyPr>
          <a:lstStyle/>
          <a:p>
            <a:r>
              <a:rPr lang="en-US" dirty="0" smtClean="0"/>
              <a:t>7/1861  First Bull Run- Virginia Washingtonians Picnic at War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	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30,000 troops North gained territory</a:t>
            </a:r>
          </a:p>
          <a:p>
            <a:r>
              <a:rPr lang="en-US" sz="2400" dirty="0" smtClean="0"/>
              <a:t>After South pushed forward, North made a disorderly retreat, colliding with civilians</a:t>
            </a:r>
          </a:p>
          <a:p>
            <a:r>
              <a:rPr lang="en-US" sz="2400" dirty="0" smtClean="0"/>
              <a:t>At this point North realized it would be a long, difficult and costly war.</a:t>
            </a:r>
          </a:p>
          <a:p>
            <a:r>
              <a:rPr lang="en-US" sz="2400" dirty="0" smtClean="0"/>
              <a:t>Irvin McDonnell</a:t>
            </a:r>
            <a:endParaRPr lang="en-US" sz="2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Fewer troops</a:t>
            </a:r>
          </a:p>
          <a:p>
            <a:r>
              <a:rPr lang="en-US" sz="2400" dirty="0" smtClean="0"/>
              <a:t>Pushed forward after Northern gains</a:t>
            </a:r>
          </a:p>
          <a:p>
            <a:r>
              <a:rPr lang="en-US" sz="2400" dirty="0" smtClean="0"/>
              <a:t>Victorious</a:t>
            </a:r>
          </a:p>
          <a:p>
            <a:r>
              <a:rPr lang="en-US" sz="2400" dirty="0" smtClean="0"/>
              <a:t>Stonewall Jackson (got his name here)</a:t>
            </a:r>
          </a:p>
          <a:p>
            <a:r>
              <a:rPr lang="en-US" sz="2400" dirty="0" smtClean="0"/>
              <a:t>PGC Beauregard</a:t>
            </a:r>
          </a:p>
        </p:txBody>
      </p:sp>
    </p:spTree>
    <p:extLst>
      <p:ext uri="{BB962C8B-B14F-4D97-AF65-F5344CB8AC3E}">
        <p14:creationId xmlns:p14="http://schemas.microsoft.com/office/powerpoint/2010/main" val="2354163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Blockade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North did not have enough ships to blockade the entire South.</a:t>
            </a:r>
          </a:p>
          <a:p>
            <a:r>
              <a:rPr lang="en-US" sz="2800" dirty="0" smtClean="0"/>
              <a:t>Blockade runners often got through the lines.</a:t>
            </a:r>
          </a:p>
          <a:p>
            <a:r>
              <a:rPr lang="en-US" sz="2800" dirty="0" smtClean="0"/>
              <a:t>Southern trade down by 2/3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1042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 vs. Merrimack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Virginia</a:t>
            </a:r>
          </a:p>
          <a:p>
            <a:r>
              <a:rPr lang="en-US" sz="2800" dirty="0" smtClean="0"/>
              <a:t>3/9/1862  Union was able to keep Merrimack in Harbor</a:t>
            </a:r>
          </a:p>
          <a:p>
            <a:r>
              <a:rPr lang="en-US" sz="2800" dirty="0" smtClean="0"/>
              <a:t>First metal ship battle</a:t>
            </a:r>
          </a:p>
          <a:p>
            <a:r>
              <a:rPr lang="en-US" sz="2800" dirty="0" smtClean="0"/>
              <a:t>Ironclad</a:t>
            </a:r>
          </a:p>
          <a:p>
            <a:r>
              <a:rPr lang="en-US" sz="2800" dirty="0" smtClean="0"/>
              <a:t>Not really a victory for either side.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62192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1862 Cairo, Fort Henry, Fort Donelson  KY and TN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Union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Ulysses S. Grant</a:t>
            </a:r>
          </a:p>
          <a:p>
            <a:r>
              <a:rPr lang="en-US" sz="2400" dirty="0" smtClean="0"/>
              <a:t>Grant demanded unconditional surrender</a:t>
            </a:r>
          </a:p>
          <a:p>
            <a:r>
              <a:rPr lang="en-US" sz="2400" dirty="0" smtClean="0"/>
              <a:t>Northern Victory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Confederacy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/>
              <a:t>Albert S. Johnson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6586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Shiloh 4/6/1862  Church in MS</a:t>
            </a:r>
            <a:br>
              <a:rPr lang="en-US" dirty="0" smtClean="0"/>
            </a:br>
            <a:r>
              <a:rPr lang="en-US" dirty="0" smtClean="0"/>
              <a:t>Shiloh means peace    Corinth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Union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Strong response</a:t>
            </a:r>
          </a:p>
          <a:p>
            <a:r>
              <a:rPr lang="en-US" sz="2400" dirty="0" smtClean="0"/>
              <a:t>Railroad lines destroyed</a:t>
            </a:r>
          </a:p>
          <a:p>
            <a:r>
              <a:rPr lang="en-US" sz="2400" dirty="0" smtClean="0"/>
              <a:t>Ulysses Grant</a:t>
            </a:r>
          </a:p>
          <a:p>
            <a:r>
              <a:rPr lang="en-US" sz="2400" dirty="0" smtClean="0"/>
              <a:t>Enormous losses on both sides</a:t>
            </a:r>
          </a:p>
          <a:p>
            <a:r>
              <a:rPr lang="en-US" sz="2400" dirty="0" smtClean="0"/>
              <a:t>Victorious</a:t>
            </a:r>
            <a:endParaRPr lang="en-US" sz="2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Confederacy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Surprise attack on Union Troops</a:t>
            </a:r>
          </a:p>
          <a:p>
            <a:r>
              <a:rPr lang="en-US" sz="2400" dirty="0" smtClean="0"/>
              <a:t>Beauregard and Johnson</a:t>
            </a:r>
          </a:p>
          <a:p>
            <a:r>
              <a:rPr lang="en-US" sz="2400" dirty="0" smtClean="0"/>
              <a:t>Enormous losses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51001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Orleans Naval Battle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4/25/1862</a:t>
            </a:r>
          </a:p>
          <a:p>
            <a:r>
              <a:rPr lang="en-US" sz="2800" dirty="0" smtClean="0"/>
              <a:t>Gave Union control of Mississippi</a:t>
            </a:r>
          </a:p>
          <a:p>
            <a:r>
              <a:rPr lang="en-US" sz="2800" dirty="0" smtClean="0"/>
              <a:t>David Farragut  (Farragut Square)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8543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Richmond May-June 1862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Union McClellan                             Confederate Lee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J.E.B  Stuart</a:t>
            </a:r>
          </a:p>
          <a:p>
            <a:r>
              <a:rPr lang="en-US" sz="2800" dirty="0" smtClean="0"/>
              <a:t>Peninsular campaign- many weeks</a:t>
            </a:r>
          </a:p>
          <a:p>
            <a:r>
              <a:rPr lang="en-US" sz="2800" dirty="0" smtClean="0"/>
              <a:t>McClellan delayed battle even though Lincoln urged him to engage the enemy.</a:t>
            </a:r>
          </a:p>
          <a:p>
            <a:r>
              <a:rPr lang="en-US" sz="2800" dirty="0" smtClean="0"/>
              <a:t>Confederates were able to prepare their defense</a:t>
            </a:r>
          </a:p>
          <a:p>
            <a:r>
              <a:rPr lang="en-US" sz="2800" dirty="0" smtClean="0"/>
              <a:t>Circled Union and drove them back.</a:t>
            </a:r>
          </a:p>
          <a:p>
            <a:r>
              <a:rPr lang="en-US" sz="2800" dirty="0" smtClean="0"/>
              <a:t>South Victorious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2804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8/29/1862  2</a:t>
            </a:r>
            <a:r>
              <a:rPr lang="en-US" baseline="30000" dirty="0" smtClean="0"/>
              <a:t>nd</a:t>
            </a:r>
            <a:r>
              <a:rPr lang="en-US" dirty="0" smtClean="0"/>
              <a:t> Bull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Union  Pope and McClellan                 Confederate Lee and Jackson</a:t>
            </a:r>
          </a:p>
          <a:p>
            <a:r>
              <a:rPr lang="en-US" sz="2400" dirty="0" smtClean="0"/>
              <a:t>Lee and Confederates advanced to within twenty miles of D.C.</a:t>
            </a:r>
          </a:p>
          <a:p>
            <a:r>
              <a:rPr lang="en-US" sz="2400" dirty="0" smtClean="0"/>
              <a:t>Southern Victory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891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607" y="484632"/>
            <a:ext cx="10765641" cy="1609344"/>
          </a:xfrm>
        </p:spPr>
        <p:txBody>
          <a:bodyPr/>
          <a:lstStyle/>
          <a:p>
            <a:r>
              <a:rPr lang="en-US" dirty="0" smtClean="0"/>
              <a:t>From Lincoln’s Election to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930" y="1702676"/>
            <a:ext cx="11243021" cy="44420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 what date did the Provisional Congress of Confederate States elect Jefferson Davis president?</a:t>
            </a:r>
          </a:p>
          <a:p>
            <a:r>
              <a:rPr lang="en-US" sz="2800" dirty="0" smtClean="0"/>
              <a:t>February 1, 1861</a:t>
            </a:r>
          </a:p>
          <a:p>
            <a:r>
              <a:rPr lang="en-US" sz="2800" dirty="0" smtClean="0"/>
              <a:t>Why did Davis appoint three commissioners on February 27?</a:t>
            </a:r>
          </a:p>
          <a:p>
            <a:r>
              <a:rPr lang="en-US" sz="2800" dirty="0" smtClean="0"/>
              <a:t>To try “peaceful negotiations of differences.”</a:t>
            </a:r>
          </a:p>
          <a:p>
            <a:r>
              <a:rPr lang="en-US" sz="2800" dirty="0" smtClean="0"/>
              <a:t>At his inauguration, how did Lincoln indicate he did not believer states had a right to secede?</a:t>
            </a:r>
          </a:p>
          <a:p>
            <a:r>
              <a:rPr lang="en-US" sz="2800" dirty="0" smtClean="0"/>
              <a:t>He calls attempts to secede “insurrectionary.” (revolting against civil authority)</a:t>
            </a:r>
          </a:p>
        </p:txBody>
      </p:sp>
    </p:spTree>
    <p:extLst>
      <p:ext uri="{BB962C8B-B14F-4D97-AF65-F5344CB8AC3E}">
        <p14:creationId xmlns:p14="http://schemas.microsoft.com/office/powerpoint/2010/main" val="171271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9/17/1862  Antietam  Maryland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Bloodiest day in war.</a:t>
            </a:r>
          </a:p>
          <a:p>
            <a:r>
              <a:rPr lang="en-US" sz="2400" dirty="0" smtClean="0"/>
              <a:t>McClellan                                                         Lee</a:t>
            </a:r>
          </a:p>
          <a:p>
            <a:r>
              <a:rPr lang="en-US" sz="2400" dirty="0" smtClean="0"/>
              <a:t>Union found Confederate orders.</a:t>
            </a:r>
          </a:p>
          <a:p>
            <a:r>
              <a:rPr lang="en-US" sz="2400" dirty="0" smtClean="0"/>
              <a:t>Again McClellan delayed attack</a:t>
            </a:r>
          </a:p>
          <a:p>
            <a:r>
              <a:rPr lang="en-US" sz="2400" dirty="0" smtClean="0"/>
              <a:t>North was able to stop South’s advance</a:t>
            </a:r>
          </a:p>
          <a:p>
            <a:r>
              <a:rPr lang="en-US" sz="2400" dirty="0" smtClean="0"/>
              <a:t>McClellan did not pursue the enemy.</a:t>
            </a:r>
          </a:p>
          <a:p>
            <a:r>
              <a:rPr lang="en-US" sz="2400" dirty="0" smtClean="0"/>
              <a:t>He was removed from command</a:t>
            </a:r>
          </a:p>
          <a:p>
            <a:r>
              <a:rPr lang="en-US" sz="2400" dirty="0" smtClean="0"/>
              <a:t>Northern Victory- sort of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5099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1862-1863  Emancipation Proclamation  January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Lincoln was looking for a good time to make this proclamation.  Antietam gave him the right time.</a:t>
            </a:r>
          </a:p>
          <a:p>
            <a:r>
              <a:rPr lang="en-US" sz="3200" dirty="0" smtClean="0"/>
              <a:t>Slaves were freed, but…</a:t>
            </a:r>
          </a:p>
          <a:p>
            <a:r>
              <a:rPr lang="en-US" sz="3200" dirty="0" smtClean="0"/>
              <a:t>Did not actually free anyone because it only freed slaves in the South, not in the North.</a:t>
            </a:r>
          </a:p>
          <a:p>
            <a:r>
              <a:rPr lang="en-US" sz="3200" dirty="0" smtClean="0"/>
              <a:t>The South did not recognize the jurisdiction of the Union government,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382369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19" y="484632"/>
            <a:ext cx="11664778" cy="1609344"/>
          </a:xfrm>
        </p:spPr>
        <p:txBody>
          <a:bodyPr/>
          <a:lstStyle/>
          <a:p>
            <a:r>
              <a:rPr lang="en-US" dirty="0" smtClean="0"/>
              <a:t>Fredericksburg and Chancellorsville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Virginia 12/13/1862  Union General Ambrose Burnside clashed with Lee near Fredericksburg.  Burnside had larger army, Confederates had stronger position. Burnside resigned.  Joseph Hooker took command.</a:t>
            </a:r>
          </a:p>
          <a:p>
            <a:r>
              <a:rPr lang="en-US" sz="2400" dirty="0" smtClean="0"/>
              <a:t>Southern Victory</a:t>
            </a:r>
          </a:p>
          <a:p>
            <a:r>
              <a:rPr lang="en-US" sz="2400" dirty="0" smtClean="0"/>
              <a:t>Hooker rebuilt army </a:t>
            </a:r>
            <a:r>
              <a:rPr lang="en-US" sz="2400" dirty="0" smtClean="0"/>
              <a:t>and in early May 1863 launched a campaign against Lee.  Lee attacked at Chancellorsville.  Divided troops for an assault on Union.  Stonewall Jackson was hurt by friendly fire and died a week later.  Sothern Victory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4777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36351"/>
            <a:ext cx="11844940" cy="1609344"/>
          </a:xfrm>
        </p:spPr>
        <p:txBody>
          <a:bodyPr/>
          <a:lstStyle/>
          <a:p>
            <a:r>
              <a:rPr lang="en-US" dirty="0" smtClean="0"/>
              <a:t>Gettysburg, Pennsylvania, July 1863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49" y="2121408"/>
            <a:ext cx="11751275" cy="4050792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Lee began moving north with 75,000 troops</a:t>
            </a:r>
          </a:p>
          <a:p>
            <a:r>
              <a:rPr lang="en-US" sz="2400" dirty="0" smtClean="0"/>
              <a:t>Hooker (U) wanted to advance on Richmond, but Lincoln wanted him to attack Lee’s army.  Hooker did not do this, so Lincoln replaced him with General Meade.</a:t>
            </a:r>
          </a:p>
          <a:p>
            <a:r>
              <a:rPr lang="en-US" sz="2400" dirty="0" smtClean="0"/>
              <a:t>Meade’s mission:  find and fight Lee; protect Washington and Baltimore from Confederate forces</a:t>
            </a:r>
            <a:endParaRPr lang="en-US" sz="2400" dirty="0"/>
          </a:p>
          <a:p>
            <a:r>
              <a:rPr lang="en-US" sz="2400" dirty="0" smtClean="0"/>
              <a:t>July 1, 1863 armies met by accident.  </a:t>
            </a:r>
          </a:p>
          <a:p>
            <a:r>
              <a:rPr lang="en-US" sz="2400" dirty="0" smtClean="0"/>
              <a:t>Union cavalry surprised Rebel infantry </a:t>
            </a:r>
          </a:p>
          <a:p>
            <a:r>
              <a:rPr lang="en-US" sz="2400" dirty="0" smtClean="0"/>
              <a:t>Union forces outnumbered, held town, then retreated to Cemetery Ridge- hills south of Gettysburg</a:t>
            </a:r>
          </a:p>
          <a:p>
            <a:r>
              <a:rPr lang="en-US" sz="2400" dirty="0" smtClean="0"/>
              <a:t>Second day, Rebels launch second attack, tut counter attack saved Union position</a:t>
            </a:r>
          </a:p>
        </p:txBody>
      </p:sp>
    </p:spTree>
    <p:extLst>
      <p:ext uri="{BB962C8B-B14F-4D97-AF65-F5344CB8AC3E}">
        <p14:creationId xmlns:p14="http://schemas.microsoft.com/office/powerpoint/2010/main" val="21446755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Gettysburg, Pickett’s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Third day   General George Pickett </a:t>
            </a:r>
          </a:p>
          <a:p>
            <a:r>
              <a:rPr lang="en-US" dirty="0" smtClean="0"/>
              <a:t>14,000 Confederate soldiers had advanced ½ mile of open ground</a:t>
            </a:r>
          </a:p>
          <a:p>
            <a:r>
              <a:rPr lang="en-US" dirty="0" smtClean="0"/>
              <a:t>Soldiers were killed by Union troops.</a:t>
            </a:r>
          </a:p>
          <a:p>
            <a:r>
              <a:rPr lang="en-US" dirty="0" smtClean="0"/>
              <a:t>South retreated to Virginia</a:t>
            </a:r>
          </a:p>
          <a:p>
            <a:r>
              <a:rPr lang="en-US" dirty="0" smtClean="0"/>
              <a:t>Union Victory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73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Vicksburg, Mississippi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Union General Ulysses Grant.</a:t>
            </a:r>
          </a:p>
          <a:p>
            <a:r>
              <a:rPr lang="en-US" sz="2800" dirty="0" smtClean="0"/>
              <a:t>Siege of several months</a:t>
            </a:r>
          </a:p>
          <a:p>
            <a:r>
              <a:rPr lang="en-US" sz="2800" dirty="0" smtClean="0"/>
              <a:t>Surrendered July 4</a:t>
            </a:r>
          </a:p>
          <a:p>
            <a:r>
              <a:rPr lang="en-US" sz="2800" dirty="0" smtClean="0"/>
              <a:t>Union had split Confederacy and secured Mississippi River</a:t>
            </a:r>
          </a:p>
          <a:p>
            <a:r>
              <a:rPr lang="en-US" sz="2800" dirty="0" smtClean="0"/>
              <a:t>Gettysburg and Vicksburg turning points, but war continued for two more years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71591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Chattanooga, Tennessee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Grant again victorious with William Tecumseh Sherman</a:t>
            </a:r>
          </a:p>
          <a:p>
            <a:r>
              <a:rPr lang="en-US" sz="2400" dirty="0" smtClean="0"/>
              <a:t>After this battle, Lincoln named Grant commander of Union forces</a:t>
            </a:r>
          </a:p>
          <a:p>
            <a:r>
              <a:rPr lang="en-US" sz="2400" dirty="0" smtClean="0"/>
              <a:t>Plan to crush Confederacy on all fronts</a:t>
            </a:r>
          </a:p>
          <a:p>
            <a:pPr lvl="1"/>
            <a:r>
              <a:rPr lang="en-US" sz="2200" dirty="0" smtClean="0"/>
              <a:t>Army of Potomac would crush Lee’s army in Virginia</a:t>
            </a:r>
          </a:p>
          <a:p>
            <a:pPr lvl="1"/>
            <a:r>
              <a:rPr lang="en-US" sz="2200" dirty="0" smtClean="0"/>
              <a:t>Western army under Sherman would advance to Atlanta, Georgia and crush Confederacy in deep South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485813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497" y="484632"/>
            <a:ext cx="11041751" cy="160934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Battles of Wilderness, Spotsylvania Courthouse and Cold Harbor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Grant 115,000 troops    Lee 64,000 troops</a:t>
            </a:r>
          </a:p>
          <a:p>
            <a:r>
              <a:rPr lang="en-US" sz="2400" dirty="0" smtClean="0"/>
              <a:t>Confederate lines held, but Lee would resume attack eventually victorious</a:t>
            </a:r>
          </a:p>
          <a:p>
            <a:r>
              <a:rPr lang="en-US" sz="2400" dirty="0" smtClean="0"/>
              <a:t>Grant swung south to Petersburg- important railroad center, could cut Richmond off from rest of Confederacy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0836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Sherman’s March to the Sea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Total War-</a:t>
            </a:r>
          </a:p>
          <a:p>
            <a:r>
              <a:rPr lang="en-US" sz="2400" dirty="0" smtClean="0"/>
              <a:t>Atlanta to Savannah</a:t>
            </a:r>
          </a:p>
          <a:p>
            <a:r>
              <a:rPr lang="en-US" sz="2400" dirty="0" smtClean="0"/>
              <a:t>Abandoned supply lines</a:t>
            </a:r>
          </a:p>
          <a:p>
            <a:r>
              <a:rPr lang="en-US" sz="2400" dirty="0" smtClean="0"/>
              <a:t>Lived off land taking food and supplies they needed</a:t>
            </a:r>
          </a:p>
          <a:p>
            <a:r>
              <a:rPr lang="en-US" sz="2400" dirty="0" smtClean="0"/>
              <a:t>Tore up railroads and fields</a:t>
            </a:r>
          </a:p>
          <a:p>
            <a:r>
              <a:rPr lang="en-US" sz="2400" dirty="0" smtClean="0"/>
              <a:t>Killed animals</a:t>
            </a:r>
          </a:p>
          <a:p>
            <a:r>
              <a:rPr lang="en-US" sz="2400" dirty="0" smtClean="0"/>
              <a:t>Destroyed anything that would help the South win the war</a:t>
            </a:r>
          </a:p>
          <a:p>
            <a:r>
              <a:rPr lang="en-US" sz="2400" dirty="0" smtClean="0"/>
              <a:t>50 mile wide path</a:t>
            </a:r>
          </a:p>
          <a:p>
            <a:r>
              <a:rPr lang="en-US" sz="2400" dirty="0" smtClean="0"/>
              <a:t>Marched north through South Carolina</a:t>
            </a:r>
          </a:p>
        </p:txBody>
      </p:sp>
    </p:spTree>
    <p:extLst>
      <p:ext uri="{BB962C8B-B14F-4D97-AF65-F5344CB8AC3E}">
        <p14:creationId xmlns:p14="http://schemas.microsoft.com/office/powerpoint/2010/main" val="3045697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 Victory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April 2 Confederate lines fell at Petersburg and Lee withdrew his troops</a:t>
            </a:r>
          </a:p>
          <a:p>
            <a:r>
              <a:rPr lang="en-US" sz="2400" dirty="0" smtClean="0"/>
              <a:t>Richmond fell the same day</a:t>
            </a:r>
          </a:p>
          <a:p>
            <a:r>
              <a:rPr lang="en-US" sz="2400" dirty="0" smtClean="0"/>
              <a:t>April 9 Lee surrendered at Appomattox Courthouse, which is a town not a building</a:t>
            </a:r>
          </a:p>
          <a:p>
            <a:r>
              <a:rPr lang="en-US" sz="2400" dirty="0" smtClean="0"/>
              <a:t>Troops in North Carolina surrendered to Sherman</a:t>
            </a:r>
          </a:p>
          <a:p>
            <a:r>
              <a:rPr lang="en-US" sz="2400" dirty="0" smtClean="0"/>
              <a:t>Jefferson Davis captured on May 10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7971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 what date did Lincoln reject Confederate commissioners as representatives of a legal government?</a:t>
            </a:r>
          </a:p>
          <a:p>
            <a:r>
              <a:rPr lang="en-US" sz="2400" dirty="0" smtClean="0"/>
              <a:t>March 13, 1861</a:t>
            </a:r>
          </a:p>
          <a:p>
            <a:r>
              <a:rPr lang="en-US" sz="2400" dirty="0" smtClean="0"/>
              <a:t>What action signaling the start of the Civil War occurred on April 12?</a:t>
            </a:r>
          </a:p>
          <a:p>
            <a:r>
              <a:rPr lang="en-US" sz="2400" dirty="0" smtClean="0"/>
              <a:t>Confederate cannons fired on Fort Sumter</a:t>
            </a:r>
          </a:p>
          <a:p>
            <a:r>
              <a:rPr lang="en-US" sz="2400" dirty="0" smtClean="0"/>
              <a:t>What was Lincoln’s response to the Confederate seizure of Fort Sumter?</a:t>
            </a:r>
          </a:p>
          <a:p>
            <a:r>
              <a:rPr lang="en-US" sz="2400" dirty="0" smtClean="0"/>
              <a:t>He called for troops to stop South Carolina “insurrection.”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290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Surrender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Grant- 3 days food to Confederate army</a:t>
            </a:r>
          </a:p>
          <a:p>
            <a:r>
              <a:rPr lang="en-US" sz="2400" dirty="0" smtClean="0"/>
              <a:t>Soldiers allowed to keep horses and return home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64334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Union intact</a:t>
            </a:r>
          </a:p>
          <a:p>
            <a:r>
              <a:rPr lang="en-US" sz="2800" dirty="0" smtClean="0"/>
              <a:t>More than 600,000 dead soldiers</a:t>
            </a:r>
          </a:p>
          <a:p>
            <a:r>
              <a:rPr lang="en-US" sz="2800" dirty="0" smtClean="0"/>
              <a:t>Billions of dollars of economic damage, mostly in South</a:t>
            </a:r>
          </a:p>
          <a:p>
            <a:r>
              <a:rPr lang="en-US" sz="2800" dirty="0" smtClean="0"/>
              <a:t>Bitter feelings in Southern families</a:t>
            </a:r>
          </a:p>
          <a:p>
            <a:r>
              <a:rPr lang="en-US" sz="2800" dirty="0" smtClean="0"/>
              <a:t>Federal Government strengthened and more powerful than state government TQ</a:t>
            </a:r>
          </a:p>
          <a:p>
            <a:r>
              <a:rPr lang="en-US" sz="2800" dirty="0" smtClean="0"/>
              <a:t>Millions of African </a:t>
            </a:r>
            <a:r>
              <a:rPr lang="en-US" sz="2800" smtClean="0"/>
              <a:t>Americans freed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63263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War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10" y="1655379"/>
            <a:ext cx="11713780" cy="4516821"/>
          </a:xfrm>
        </p:spPr>
        <p:txBody>
          <a:bodyPr>
            <a:normAutofit/>
          </a:bodyPr>
          <a:lstStyle/>
          <a:p>
            <a:r>
              <a:rPr lang="en-US" dirty="0" smtClean="0"/>
              <a:t>The population of the North was 42% bigger than the population of the South.</a:t>
            </a:r>
          </a:p>
          <a:p>
            <a:r>
              <a:rPr lang="en-US" dirty="0" smtClean="0"/>
              <a:t>71-29</a:t>
            </a:r>
          </a:p>
          <a:p>
            <a:r>
              <a:rPr lang="en-US" dirty="0" smtClean="0"/>
              <a:t>The population in the South that were not African Americans was %about 5.6 million.</a:t>
            </a:r>
          </a:p>
          <a:p>
            <a:r>
              <a:rPr lang="en-US" dirty="0" smtClean="0"/>
              <a:t>29% of 31.5 million is 9.136 million.  Round down to 9.1  9.1-3.5=5.6</a:t>
            </a:r>
          </a:p>
          <a:p>
            <a:r>
              <a:rPr lang="en-US" dirty="0" smtClean="0"/>
              <a:t>The North had 22,010 miles of railroad track.</a:t>
            </a:r>
          </a:p>
          <a:p>
            <a:r>
              <a:rPr lang="en-US" dirty="0" smtClean="0"/>
              <a:t>31,000 x .71= 22,010</a:t>
            </a:r>
          </a:p>
          <a:p>
            <a:r>
              <a:rPr lang="en-US" dirty="0" smtClean="0"/>
              <a:t>The value of Northern manufactured goods was $ 1.6 billion greater than Southern manufactured goods.</a:t>
            </a:r>
          </a:p>
          <a:p>
            <a:r>
              <a:rPr lang="en-US" dirty="0" smtClean="0"/>
              <a:t>1.9 X .92= 1.748   1.9-1.75= .15   1.75-.15=1.6</a:t>
            </a:r>
          </a:p>
          <a:p>
            <a:r>
              <a:rPr lang="en-US" dirty="0" smtClean="0"/>
              <a:t>The North had 24 states; the South had 10 states.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War Strategy Venn Diagram</a:t>
            </a:r>
            <a:br>
              <a:rPr lang="en-US" dirty="0" smtClean="0"/>
            </a:br>
            <a:r>
              <a:rPr lang="en-US" dirty="0" smtClean="0"/>
              <a:t>Outside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Union</a:t>
            </a:r>
          </a:p>
          <a:p>
            <a:pPr marL="0" indent="0">
              <a:buNone/>
            </a:pPr>
            <a:r>
              <a:rPr lang="en-US" sz="2800" dirty="0" smtClean="0"/>
              <a:t>	Bring South back into Union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Later end slavery</a:t>
            </a:r>
          </a:p>
          <a:p>
            <a:r>
              <a:rPr lang="en-US" sz="2800" dirty="0" smtClean="0"/>
              <a:t>Both</a:t>
            </a:r>
          </a:p>
          <a:p>
            <a:pPr marL="0" indent="0">
              <a:buNone/>
            </a:pPr>
            <a:r>
              <a:rPr lang="en-US" sz="2800" dirty="0" smtClean="0"/>
              <a:t>	Expected early victory</a:t>
            </a:r>
          </a:p>
          <a:p>
            <a:r>
              <a:rPr lang="en-US" sz="2800" dirty="0" smtClean="0"/>
              <a:t>South</a:t>
            </a:r>
          </a:p>
          <a:p>
            <a:pPr lvl="3"/>
            <a:r>
              <a:rPr lang="en-US" sz="2800" dirty="0" smtClean="0"/>
              <a:t>Win recognition as a nation</a:t>
            </a:r>
          </a:p>
          <a:p>
            <a:pPr lvl="3"/>
            <a:r>
              <a:rPr lang="en-US" sz="2800" dirty="0" smtClean="0"/>
              <a:t>Preserve slavery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723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15498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War Strategy Venn Diagram</a:t>
            </a:r>
            <a:br>
              <a:rPr lang="en-US" dirty="0" smtClean="0"/>
            </a:br>
            <a:r>
              <a:rPr lang="en-US" dirty="0" smtClean="0"/>
              <a:t>Inside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39614"/>
            <a:ext cx="10058400" cy="453258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North</a:t>
            </a:r>
          </a:p>
          <a:p>
            <a:r>
              <a:rPr lang="en-US" sz="2400" dirty="0" smtClean="0"/>
              <a:t>1. Blockade ports- no $ from cotton exports; no supplies to troops</a:t>
            </a:r>
          </a:p>
          <a:p>
            <a:r>
              <a:rPr lang="en-US" sz="2400" dirty="0" smtClean="0"/>
              <a:t>2.  Gain control of Mississippi- cut supply lines; split Confederacy</a:t>
            </a:r>
          </a:p>
          <a:p>
            <a:r>
              <a:rPr lang="en-US" sz="2400" dirty="0" smtClean="0"/>
              <a:t>3.  Capture Confederate capital- Richmond.</a:t>
            </a:r>
          </a:p>
          <a:p>
            <a:r>
              <a:rPr lang="en-US" sz="2400" dirty="0" smtClean="0"/>
              <a:t>Remind you of Mexican War?</a:t>
            </a:r>
          </a:p>
          <a:p>
            <a:r>
              <a:rPr lang="en-US" sz="2400" dirty="0" smtClean="0"/>
              <a:t>South</a:t>
            </a:r>
          </a:p>
          <a:p>
            <a:r>
              <a:rPr lang="en-US" sz="2400" dirty="0" smtClean="0"/>
              <a:t>1. Defend homeland until North tires of fighting</a:t>
            </a:r>
          </a:p>
          <a:p>
            <a:r>
              <a:rPr lang="en-US" sz="2400" dirty="0" smtClean="0"/>
              <a:t>2. Go on offensive- attack North; persuade it that it could not win war</a:t>
            </a:r>
          </a:p>
          <a:p>
            <a:r>
              <a:rPr lang="en-US" sz="2400" dirty="0" smtClean="0"/>
              <a:t>3.  Expected Britain and France to pressure North to end war</a:t>
            </a:r>
          </a:p>
        </p:txBody>
      </p:sp>
    </p:spTree>
    <p:extLst>
      <p:ext uri="{BB962C8B-B14F-4D97-AF65-F5344CB8AC3E}">
        <p14:creationId xmlns:p14="http://schemas.microsoft.com/office/powerpoint/2010/main" val="149976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Civil War  Chart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Soldiers- March 1863 draft law passed</a:t>
            </a:r>
          </a:p>
          <a:p>
            <a:r>
              <a:rPr lang="en-US" sz="2800" dirty="0" smtClean="0"/>
              <a:t>1 in 11 desertion rate</a:t>
            </a:r>
          </a:p>
          <a:p>
            <a:r>
              <a:rPr lang="en-US" sz="2800" dirty="0" smtClean="0"/>
              <a:t>Spies    Harriet Tubman</a:t>
            </a:r>
          </a:p>
          <a:p>
            <a:r>
              <a:rPr lang="en-US" sz="2800" dirty="0" smtClean="0"/>
              <a:t>Nurses   Dorothea Dix;    Clara Barton</a:t>
            </a:r>
            <a:endParaRPr lang="en-US" sz="2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Soldiers – April 1862 draft law passed</a:t>
            </a:r>
          </a:p>
          <a:p>
            <a:r>
              <a:rPr lang="en-US" sz="2400" dirty="0" smtClean="0"/>
              <a:t>1 in 8 desertion rate</a:t>
            </a:r>
          </a:p>
          <a:p>
            <a:r>
              <a:rPr lang="en-US" sz="2400" dirty="0" smtClean="0"/>
              <a:t>Spies  Loretta </a:t>
            </a:r>
            <a:r>
              <a:rPr lang="en-US" sz="2400" dirty="0" err="1" smtClean="0"/>
              <a:t>Janeta</a:t>
            </a:r>
            <a:r>
              <a:rPr lang="en-US" sz="2400" dirty="0" smtClean="0"/>
              <a:t> Velazquez</a:t>
            </a:r>
          </a:p>
          <a:p>
            <a:r>
              <a:rPr lang="en-US" sz="2400" dirty="0" smtClean="0"/>
              <a:t>Rose O’Neal Greenhow, Belle Boyd</a:t>
            </a:r>
          </a:p>
          <a:p>
            <a:r>
              <a:rPr lang="en-US" sz="2400" dirty="0" smtClean="0"/>
              <a:t>Nurses     Sally Tomkins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3632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Civil War Chart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  Economics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old government bonds to finance war</a:t>
            </a:r>
          </a:p>
          <a:p>
            <a:r>
              <a:rPr lang="en-US" dirty="0" smtClean="0"/>
              <a:t>Passed income tax to finance war</a:t>
            </a:r>
          </a:p>
          <a:p>
            <a:r>
              <a:rPr lang="en-US" dirty="0" smtClean="0"/>
              <a:t>Borrowed more than $2 </a:t>
            </a:r>
            <a:r>
              <a:rPr lang="en-US" dirty="0"/>
              <a:t>b</a:t>
            </a:r>
            <a:r>
              <a:rPr lang="en-US" dirty="0" smtClean="0"/>
              <a:t>illion to finance war</a:t>
            </a:r>
          </a:p>
          <a:p>
            <a:r>
              <a:rPr lang="en-US" dirty="0" smtClean="0"/>
              <a:t>Farmers prospered</a:t>
            </a:r>
          </a:p>
          <a:p>
            <a:r>
              <a:rPr lang="en-US" dirty="0" smtClean="0"/>
              <a:t>Increased railroad construction</a:t>
            </a:r>
          </a:p>
          <a:p>
            <a:r>
              <a:rPr lang="en-US" dirty="0" smtClean="0"/>
              <a:t>80% rise in prices</a:t>
            </a:r>
          </a:p>
          <a:p>
            <a:r>
              <a:rPr lang="en-US" dirty="0" smtClean="0"/>
              <a:t>Printed greenbacks to finance war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Sold government bonds to finance war</a:t>
            </a:r>
          </a:p>
          <a:p>
            <a:r>
              <a:rPr lang="en-US" dirty="0" smtClean="0"/>
              <a:t>Passed income tax to finance war</a:t>
            </a:r>
          </a:p>
          <a:p>
            <a:r>
              <a:rPr lang="en-US" dirty="0" smtClean="0"/>
              <a:t>Borrowed more than $700 million to finance war</a:t>
            </a:r>
          </a:p>
          <a:p>
            <a:r>
              <a:rPr lang="en-US" dirty="0" smtClean="0"/>
              <a:t>Farmland overrun</a:t>
            </a:r>
          </a:p>
          <a:p>
            <a:r>
              <a:rPr lang="en-US" dirty="0" smtClean="0"/>
              <a:t>Rail lines torn up</a:t>
            </a:r>
          </a:p>
          <a:p>
            <a:r>
              <a:rPr lang="en-US" dirty="0" smtClean="0"/>
              <a:t>9,000 % rise in prices</a:t>
            </a:r>
          </a:p>
          <a:p>
            <a:r>
              <a:rPr lang="en-US" dirty="0" smtClean="0"/>
              <a:t>Less than ½ food grown and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3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973465"/>
          </a:xfrm>
        </p:spPr>
        <p:txBody>
          <a:bodyPr/>
          <a:lstStyle/>
          <a:p>
            <a:r>
              <a:rPr lang="en-US" dirty="0" smtClean="0"/>
              <a:t>Positives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458098"/>
            <a:ext cx="4754880" cy="679622"/>
          </a:xfrm>
        </p:spPr>
        <p:txBody>
          <a:bodyPr/>
          <a:lstStyle/>
          <a:p>
            <a:r>
              <a:rPr lang="en-US" dirty="0" smtClean="0"/>
              <a:t>North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248930"/>
            <a:ext cx="4754880" cy="37861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Lincoln- dedicated and intelligent</a:t>
            </a:r>
          </a:p>
          <a:p>
            <a:r>
              <a:rPr lang="en-US" sz="2800" dirty="0" smtClean="0"/>
              <a:t>More railroad and ships</a:t>
            </a:r>
          </a:p>
          <a:p>
            <a:r>
              <a:rPr lang="en-US" sz="2800" dirty="0" smtClean="0"/>
              <a:t>Larger population</a:t>
            </a:r>
          </a:p>
          <a:p>
            <a:r>
              <a:rPr lang="en-US" sz="2800" dirty="0" smtClean="0"/>
              <a:t>More industry</a:t>
            </a:r>
          </a:p>
          <a:p>
            <a:r>
              <a:rPr lang="en-US" sz="2800" dirty="0" smtClean="0"/>
              <a:t>More resources</a:t>
            </a:r>
          </a:p>
          <a:p>
            <a:r>
              <a:rPr lang="en-US" sz="2800" dirty="0" smtClean="0"/>
              <a:t>Better banking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1458097"/>
            <a:ext cx="4754880" cy="679623"/>
          </a:xfrm>
        </p:spPr>
        <p:txBody>
          <a:bodyPr/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248930"/>
            <a:ext cx="4754880" cy="378611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Fighting on familiar territory</a:t>
            </a:r>
          </a:p>
          <a:p>
            <a:r>
              <a:rPr lang="en-US" sz="2800" dirty="0" smtClean="0"/>
              <a:t>Strong citizen support</a:t>
            </a:r>
          </a:p>
          <a:p>
            <a:r>
              <a:rPr lang="en-US" sz="2800" dirty="0" smtClean="0"/>
              <a:t>Defending homes and way of life</a:t>
            </a:r>
          </a:p>
          <a:p>
            <a:r>
              <a:rPr lang="en-US" sz="2800" dirty="0" smtClean="0"/>
              <a:t>Military leadership- at the outset of the war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562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132</TotalTime>
  <Words>1461</Words>
  <Application>Microsoft Office PowerPoint</Application>
  <PresentationFormat>Widescreen</PresentationFormat>
  <Paragraphs>234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Georgia</vt:lpstr>
      <vt:lpstr>Trebuchet MS</vt:lpstr>
      <vt:lpstr>Wingdings</vt:lpstr>
      <vt:lpstr>Wood Type</vt:lpstr>
      <vt:lpstr>Civil War </vt:lpstr>
      <vt:lpstr>From Lincoln’s Election to War</vt:lpstr>
      <vt:lpstr>Timeline</vt:lpstr>
      <vt:lpstr>Civil War Resources</vt:lpstr>
      <vt:lpstr>War Strategy Venn Diagram Outside</vt:lpstr>
      <vt:lpstr>War Strategy Venn Diagram Inside </vt:lpstr>
      <vt:lpstr>The Civil War  Chart</vt:lpstr>
      <vt:lpstr>The Civil War Chart</vt:lpstr>
      <vt:lpstr>Positives</vt:lpstr>
      <vt:lpstr>Negatives</vt:lpstr>
      <vt:lpstr>4/112-14/1861 Fort Sumter</vt:lpstr>
      <vt:lpstr>7/1861  First Bull Run- Virginia Washingtonians Picnic at War</vt:lpstr>
      <vt:lpstr>Blockade </vt:lpstr>
      <vt:lpstr>Monitor vs. Merrimack</vt:lpstr>
      <vt:lpstr>Early 1862 Cairo, Fort Henry, Fort Donelson  KY and TN</vt:lpstr>
      <vt:lpstr>Shiloh 4/6/1862  Church in MS Shiloh means peace    Corinth</vt:lpstr>
      <vt:lpstr>New Orleans Naval Battle</vt:lpstr>
      <vt:lpstr>Richmond May-June 1862</vt:lpstr>
      <vt:lpstr>8/29/1862  2nd Bull Run</vt:lpstr>
      <vt:lpstr>9/17/1862  Antietam  Maryland</vt:lpstr>
      <vt:lpstr>1862-1863  Emancipation Proclamation  January 1</vt:lpstr>
      <vt:lpstr>Fredericksburg and Chancellorsville</vt:lpstr>
      <vt:lpstr>Gettysburg, Pennsylvania, July 1863</vt:lpstr>
      <vt:lpstr>Gettysburg, Pickett’s Charge</vt:lpstr>
      <vt:lpstr>Vicksburg, Mississippi</vt:lpstr>
      <vt:lpstr>Chattanooga, Tennessee</vt:lpstr>
      <vt:lpstr>Battles of Wilderness, Spotsylvania Courthouse and Cold Harbor</vt:lpstr>
      <vt:lpstr>Sherman’s March to the Sea</vt:lpstr>
      <vt:lpstr>Union Victory</vt:lpstr>
      <vt:lpstr>Terms of Surrender</vt:lpstr>
      <vt:lpstr>Results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Civil War</dc:title>
  <dc:creator>judy lebet</dc:creator>
  <cp:lastModifiedBy>judy lebet</cp:lastModifiedBy>
  <cp:revision>15</cp:revision>
  <dcterms:created xsi:type="dcterms:W3CDTF">2018-05-30T02:25:21Z</dcterms:created>
  <dcterms:modified xsi:type="dcterms:W3CDTF">2018-05-30T23:34:37Z</dcterms:modified>
</cp:coreProperties>
</file>