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6090-4D00-44EB-9F95-98000B84106E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BB99-742E-4E92-B2EC-B7B6698A9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6090-4D00-44EB-9F95-98000B84106E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BB99-742E-4E92-B2EC-B7B6698A9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6090-4D00-44EB-9F95-98000B84106E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BB99-742E-4E92-B2EC-B7B6698A9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6090-4D00-44EB-9F95-98000B84106E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BB99-742E-4E92-B2EC-B7B6698A9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6090-4D00-44EB-9F95-98000B84106E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BB99-742E-4E92-B2EC-B7B6698A9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6090-4D00-44EB-9F95-98000B84106E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BB99-742E-4E92-B2EC-B7B6698A9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6090-4D00-44EB-9F95-98000B84106E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BB99-742E-4E92-B2EC-B7B6698A9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6090-4D00-44EB-9F95-98000B84106E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BB99-742E-4E92-B2EC-B7B6698A9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6090-4D00-44EB-9F95-98000B84106E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BB99-742E-4E92-B2EC-B7B6698A9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6090-4D00-44EB-9F95-98000B84106E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BB99-742E-4E92-B2EC-B7B6698A9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C6090-4D00-44EB-9F95-98000B84106E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BB99-742E-4E92-B2EC-B7B6698A9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C6090-4D00-44EB-9F95-98000B84106E}" type="datetimeFigureOut">
              <a:rPr lang="en-US" smtClean="0"/>
              <a:t>5/13/2018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DBB99-742E-4E92-B2EC-B7B6698A9D0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learningsite.co.uk/world_war_one.htm" TargetMode="External"/><Relationship Id="rId2" Type="http://schemas.openxmlformats.org/officeDocument/2006/relationships/hyperlink" Target="https://www.historylearningsite.co.uk/middle_east_1917_to_197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ylearningsite.co.uk/united_nations.htm" TargetMode="External"/><Relationship Id="rId5" Type="http://schemas.openxmlformats.org/officeDocument/2006/relationships/hyperlink" Target="https://www.historylearningsite.co.uk/balfour_declaration_of_1917.htm" TargetMode="External"/><Relationship Id="rId4" Type="http://schemas.openxmlformats.org/officeDocument/2006/relationships/hyperlink" Target="https://www.historylearningsite.co.uk/mcmahon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James Carter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jlebet\AppData\Local\Microsoft\Windows\Temporary Internet Files\Content.IE5\OR3I5FSY\JimmyCarterPortrai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44428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Creation of Israel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548640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sz="5100" dirty="0" smtClean="0"/>
              <a:t>-area </a:t>
            </a:r>
            <a:r>
              <a:rPr lang="en-US" sz="5100" dirty="0"/>
              <a:t>in the </a:t>
            </a:r>
            <a:r>
              <a:rPr lang="en-US" sz="5100" dirty="0">
                <a:hlinkClick r:id="rId2"/>
              </a:rPr>
              <a:t>Middle East</a:t>
            </a:r>
            <a:r>
              <a:rPr lang="en-US" sz="5100" dirty="0"/>
              <a:t> </a:t>
            </a:r>
            <a:r>
              <a:rPr lang="en-US" sz="5100" dirty="0" smtClean="0"/>
              <a:t> </a:t>
            </a:r>
            <a:r>
              <a:rPr lang="en-US" sz="5100" dirty="0"/>
              <a:t>between the Jordan River and the Mediterranean </a:t>
            </a:r>
            <a:r>
              <a:rPr lang="en-US" sz="5100" dirty="0" smtClean="0"/>
              <a:t>Sea</a:t>
            </a:r>
          </a:p>
          <a:p>
            <a:pPr fontAlgn="base"/>
            <a:r>
              <a:rPr lang="en-US" sz="5100" dirty="0" smtClean="0"/>
              <a:t> </a:t>
            </a:r>
            <a:r>
              <a:rPr lang="en-US" sz="5100" dirty="0"/>
              <a:t>absorbed into the Ottoman Empire in </a:t>
            </a:r>
            <a:r>
              <a:rPr lang="en-US" sz="5100" dirty="0" smtClean="0"/>
              <a:t>1517; remained </a:t>
            </a:r>
            <a:r>
              <a:rPr lang="en-US" sz="5100" dirty="0"/>
              <a:t>under the rule of the Turks until </a:t>
            </a:r>
            <a:r>
              <a:rPr lang="en-US" sz="5100" dirty="0">
                <a:hlinkClick r:id="rId3"/>
              </a:rPr>
              <a:t>World War </a:t>
            </a:r>
            <a:r>
              <a:rPr lang="en-US" sz="5100" dirty="0" smtClean="0">
                <a:hlinkClick r:id="rId3"/>
              </a:rPr>
              <a:t>One</a:t>
            </a:r>
            <a:endParaRPr lang="en-US" sz="5100" dirty="0" smtClean="0"/>
          </a:p>
          <a:p>
            <a:pPr fontAlgn="base"/>
            <a:r>
              <a:rPr lang="en-US" sz="5100" dirty="0" smtClean="0"/>
              <a:t>peace </a:t>
            </a:r>
            <a:r>
              <a:rPr lang="en-US" sz="5100" dirty="0"/>
              <a:t>talks </a:t>
            </a:r>
            <a:r>
              <a:rPr lang="en-US" sz="5100" dirty="0" smtClean="0"/>
              <a:t>parts </a:t>
            </a:r>
            <a:r>
              <a:rPr lang="en-US" sz="5100" dirty="0"/>
              <a:t>of </a:t>
            </a:r>
            <a:r>
              <a:rPr lang="en-US" sz="5100" dirty="0" smtClean="0"/>
              <a:t>Ottoman Empire given to French and British</a:t>
            </a:r>
          </a:p>
          <a:p>
            <a:pPr fontAlgn="base"/>
            <a:r>
              <a:rPr lang="en-US" sz="5100" dirty="0" smtClean="0"/>
              <a:t>Britain </a:t>
            </a:r>
            <a:r>
              <a:rPr lang="en-US" sz="5100" dirty="0"/>
              <a:t>governed </a:t>
            </a:r>
            <a:r>
              <a:rPr lang="en-US" sz="5100" dirty="0" smtClean="0"/>
              <a:t>area </a:t>
            </a:r>
            <a:r>
              <a:rPr lang="en-US" sz="5100" dirty="0"/>
              <a:t>under </a:t>
            </a:r>
            <a:r>
              <a:rPr lang="en-US" sz="5100" dirty="0" smtClean="0"/>
              <a:t> </a:t>
            </a:r>
            <a:r>
              <a:rPr lang="en-US" sz="5100" dirty="0"/>
              <a:t>League of Nations mandate from 1920 to </a:t>
            </a:r>
            <a:r>
              <a:rPr lang="en-US" sz="5100" dirty="0" smtClean="0"/>
              <a:t>1948</a:t>
            </a:r>
          </a:p>
          <a:p>
            <a:pPr fontAlgn="base"/>
            <a:r>
              <a:rPr lang="en-US" sz="5100" dirty="0" smtClean="0">
                <a:hlinkClick r:id="rId4"/>
              </a:rPr>
              <a:t>McMahon</a:t>
            </a:r>
            <a:r>
              <a:rPr lang="en-US" sz="5100" dirty="0"/>
              <a:t> </a:t>
            </a:r>
            <a:r>
              <a:rPr lang="en-US" sz="5100" dirty="0" smtClean="0">
                <a:hlinkClick r:id="rId4"/>
              </a:rPr>
              <a:t>Agreement</a:t>
            </a:r>
            <a:r>
              <a:rPr lang="en-US" sz="5100" dirty="0" smtClean="0"/>
              <a:t>- Arabs believed this promised area to them</a:t>
            </a:r>
            <a:endParaRPr lang="en-US" sz="5100" dirty="0"/>
          </a:p>
          <a:p>
            <a:pPr fontAlgn="base"/>
            <a:r>
              <a:rPr lang="en-US" sz="5100" dirty="0"/>
              <a:t> </a:t>
            </a:r>
            <a:r>
              <a:rPr lang="en-US" sz="5100" dirty="0">
                <a:hlinkClick r:id="rId5"/>
              </a:rPr>
              <a:t>Balfour </a:t>
            </a:r>
            <a:r>
              <a:rPr lang="en-US" sz="5100" dirty="0" smtClean="0">
                <a:hlinkClick r:id="rId5"/>
              </a:rPr>
              <a:t>Declaration</a:t>
            </a:r>
            <a:r>
              <a:rPr lang="en-US" sz="5100" dirty="0" smtClean="0"/>
              <a:t>- Jews believed this promised area to them</a:t>
            </a:r>
          </a:p>
          <a:p>
            <a:pPr fontAlgn="base"/>
            <a:r>
              <a:rPr lang="en-US" sz="5100" dirty="0" smtClean="0"/>
              <a:t>Arabs </a:t>
            </a:r>
            <a:r>
              <a:rPr lang="en-US" sz="5100" dirty="0"/>
              <a:t>and Jews appeared to live together </a:t>
            </a:r>
            <a:r>
              <a:rPr lang="en-US" sz="5100" dirty="0" smtClean="0"/>
              <a:t>-that  tolerated existence </a:t>
            </a:r>
            <a:r>
              <a:rPr lang="en-US" sz="5100" dirty="0"/>
              <a:t>of </a:t>
            </a:r>
            <a:r>
              <a:rPr lang="en-US" sz="5100" dirty="0" smtClean="0"/>
              <a:t>the other</a:t>
            </a:r>
          </a:p>
          <a:p>
            <a:pPr fontAlgn="base"/>
            <a:r>
              <a:rPr lang="en-US" sz="5100" dirty="0" smtClean="0">
                <a:hlinkClick r:id="rId6"/>
              </a:rPr>
              <a:t>United Nations</a:t>
            </a:r>
            <a:r>
              <a:rPr lang="en-US" sz="5100" dirty="0" smtClean="0"/>
              <a:t>- 1947</a:t>
            </a:r>
            <a:r>
              <a:rPr lang="en-US" sz="5100" dirty="0"/>
              <a:t> accepted the idea to partition Palestine into a zone for the Jews (Israel) and a zone for the Arabs (Palestine). </a:t>
            </a:r>
            <a:endParaRPr lang="en-US" sz="5100" dirty="0" smtClean="0"/>
          </a:p>
          <a:p>
            <a:pPr fontAlgn="base"/>
            <a:r>
              <a:rPr lang="en-US" sz="5100" dirty="0" smtClean="0"/>
              <a:t>British </a:t>
            </a:r>
            <a:r>
              <a:rPr lang="en-US" sz="5100" dirty="0"/>
              <a:t>withdrew from the region on May 14th 1948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Camp David Accords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smtClean="0"/>
              <a:t>At the Camp David Accords, in 1978, Carter persuaded the President of Egypt, Anwar El Sadat and the Israeli Prime minister, </a:t>
            </a:r>
            <a:r>
              <a:rPr lang="en-US" dirty="0" err="1" smtClean="0"/>
              <a:t>Menachem</a:t>
            </a:r>
            <a:r>
              <a:rPr lang="en-US" dirty="0" smtClean="0"/>
              <a:t> Begin, to sign a peace treaty and cease fighting.  This was a major victory for Carter</a:t>
            </a:r>
          </a:p>
          <a:p>
            <a:r>
              <a:rPr lang="en-US" dirty="0" smtClean="0"/>
              <a:t>Israel gave land back to Egypt</a:t>
            </a:r>
          </a:p>
          <a:p>
            <a:r>
              <a:rPr lang="en-US" dirty="0" smtClean="0"/>
              <a:t>Egypt was first Muslim Country to recognize Israel as a nation</a:t>
            </a:r>
          </a:p>
          <a:p>
            <a:endParaRPr lang="en-US" dirty="0"/>
          </a:p>
        </p:txBody>
      </p:sp>
      <p:pic>
        <p:nvPicPr>
          <p:cNvPr id="9218" name="Picture 2" descr="E:\jlebet\AppData\Local\Microsoft\Windows\Temporary Internet Files\Content.IE5\7OZJQE7I\Anwar_Sadat_greets_Ezer_Weizman_9-7-78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482901"/>
            <a:ext cx="2057400" cy="1375099"/>
          </a:xfrm>
          <a:prstGeom prst="rect">
            <a:avLst/>
          </a:prstGeom>
          <a:noFill/>
        </p:spPr>
      </p:pic>
      <p:pic>
        <p:nvPicPr>
          <p:cNvPr id="9219" name="Picture 3" descr="E:\jlebet\AppData\Local\Microsoft\Windows\Temporary Internet Files\Content.IE5\IMWF44BV\egipto_israe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350" y="5238750"/>
            <a:ext cx="2152650" cy="161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Awarded the Nobel Peace Prize</a:t>
            </a:r>
            <a:endParaRPr lang="en-US" dirty="0"/>
          </a:p>
        </p:txBody>
      </p:sp>
      <p:pic>
        <p:nvPicPr>
          <p:cNvPr id="4098" name="Picture 2" descr="E:\jlebet\AppData\Local\Microsoft\Windows\Temporary Internet Files\Content.IE5\OR3I5FSY\carter-diplom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28464"/>
            <a:ext cx="6705600" cy="5069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Hostage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Iran ally of U.S. </a:t>
            </a:r>
            <a:endParaRPr lang="en-US" dirty="0"/>
          </a:p>
          <a:p>
            <a:r>
              <a:rPr lang="en-US" dirty="0" smtClean="0"/>
              <a:t>Supported West during Cold War</a:t>
            </a:r>
          </a:p>
          <a:p>
            <a:r>
              <a:rPr lang="en-US" dirty="0" smtClean="0"/>
              <a:t>Shah of Iran- Mohammad Reza Pahlavi</a:t>
            </a:r>
          </a:p>
          <a:p>
            <a:r>
              <a:rPr lang="en-US" dirty="0" smtClean="0"/>
              <a:t>1979, extremist </a:t>
            </a:r>
            <a:r>
              <a:rPr lang="en-US" dirty="0" err="1" smtClean="0"/>
              <a:t>Shi’ite</a:t>
            </a:r>
            <a:r>
              <a:rPr lang="en-US" dirty="0" smtClean="0"/>
              <a:t> Muslims, led by Ayatollah </a:t>
            </a:r>
            <a:r>
              <a:rPr lang="en-US" dirty="0" err="1" smtClean="0"/>
              <a:t>Ruholla</a:t>
            </a:r>
            <a:r>
              <a:rPr lang="en-US" dirty="0" smtClean="0"/>
              <a:t> </a:t>
            </a:r>
            <a:r>
              <a:rPr lang="en-US" dirty="0" err="1" smtClean="0"/>
              <a:t>Mostafavi</a:t>
            </a:r>
            <a:r>
              <a:rPr lang="en-US" dirty="0" smtClean="0"/>
              <a:t> </a:t>
            </a:r>
            <a:r>
              <a:rPr lang="en-US" dirty="0" err="1" smtClean="0"/>
              <a:t>Moosavi</a:t>
            </a:r>
            <a:r>
              <a:rPr lang="en-US" dirty="0" smtClean="0"/>
              <a:t> Khomeini took over Iran and implemented a theocracy based on their interpretation of Islam</a:t>
            </a:r>
          </a:p>
        </p:txBody>
      </p:sp>
      <p:pic>
        <p:nvPicPr>
          <p:cNvPr id="10242" name="Picture 2" descr="E:\jlebet\AppData\Local\Microsoft\Windows\Temporary Internet Files\Content.IE5\IMWF44BV\Imam_khomeini_(1)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1"/>
            <a:ext cx="20955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Iran Hostage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hostages taken at U.S. embassy in Tehran</a:t>
            </a:r>
          </a:p>
          <a:p>
            <a:r>
              <a:rPr lang="en-US" dirty="0" smtClean="0"/>
              <a:t>Held by extremists for 444 days</a:t>
            </a:r>
          </a:p>
          <a:p>
            <a:r>
              <a:rPr lang="en-US" dirty="0" smtClean="0"/>
              <a:t>Carter could not secure their release</a:t>
            </a:r>
            <a:endParaRPr lang="en-US" dirty="0"/>
          </a:p>
        </p:txBody>
      </p:sp>
      <p:pic>
        <p:nvPicPr>
          <p:cNvPr id="11268" name="Picture 4" descr="E:\jlebet\AppData\Local\Microsoft\Windows\Temporary Internet Files\Content.IE5\7OZJQE7I\iran_hostage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038600"/>
            <a:ext cx="3995928" cy="2569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USSR’s War in 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/>
          <a:lstStyle/>
          <a:p>
            <a:r>
              <a:rPr lang="en-US" dirty="0" smtClean="0"/>
              <a:t>Mujahedeen- loosely connected rebel Muslim groups in Afghanistan</a:t>
            </a:r>
          </a:p>
          <a:p>
            <a:r>
              <a:rPr lang="en-US" dirty="0" smtClean="0"/>
              <a:t>Jihad- Holy War against Communists, Soviet influence</a:t>
            </a:r>
          </a:p>
          <a:p>
            <a:r>
              <a:rPr lang="en-US" dirty="0" smtClean="0"/>
              <a:t>Foreigners also arrived to fight in Afghanistan against the USSR. Notorious among them was a Saudi named Osama bin Laden, whose group</a:t>
            </a:r>
          </a:p>
          <a:p>
            <a:pPr>
              <a:buNone/>
            </a:pPr>
            <a:r>
              <a:rPr lang="en-US" dirty="0" smtClean="0"/>
              <a:t>    eventually evolved into Al-Qaeda, the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group who attacked on 9/11.</a:t>
            </a:r>
          </a:p>
        </p:txBody>
      </p:sp>
      <p:pic>
        <p:nvPicPr>
          <p:cNvPr id="12290" name="Picture 2" descr="E:\jlebet\AppData\Local\Microsoft\Windows\Temporary Internet Files\Content.IE5\OR3I5FSY\afghan87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334000"/>
            <a:ext cx="1624012" cy="1267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in Afghanistan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 gave aid to rebels in Afghanistan</a:t>
            </a:r>
          </a:p>
          <a:p>
            <a:r>
              <a:rPr lang="en-US" dirty="0" smtClean="0"/>
              <a:t>Cold War versus theocracy of Muslim extremists</a:t>
            </a:r>
            <a:endParaRPr lang="en-US" dirty="0"/>
          </a:p>
        </p:txBody>
      </p:sp>
      <p:pic>
        <p:nvPicPr>
          <p:cNvPr id="13314" name="Picture 2" descr="E:\jlebet\AppData\Local\Microsoft\Windows\Temporary Internet Files\Content.IE5\IMWF44BV\Ismail_Khan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352800"/>
            <a:ext cx="4586287" cy="3065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Ford Faces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Watergate Scandal created tension.</a:t>
            </a:r>
          </a:p>
          <a:p>
            <a:r>
              <a:rPr lang="en-US" dirty="0" smtClean="0"/>
              <a:t>Pardon of Nixon was divisive</a:t>
            </a:r>
          </a:p>
          <a:p>
            <a:r>
              <a:rPr lang="en-US" dirty="0" smtClean="0"/>
              <a:t>Many felt Nixon should go to prison</a:t>
            </a:r>
          </a:p>
          <a:p>
            <a:r>
              <a:rPr lang="en-US" dirty="0" smtClean="0"/>
              <a:t>Economy facing growing inflation and</a:t>
            </a:r>
          </a:p>
          <a:p>
            <a:pPr>
              <a:buNone/>
            </a:pPr>
            <a:r>
              <a:rPr lang="en-US" dirty="0" smtClean="0"/>
              <a:t>Unemployment.  These factors led</a:t>
            </a:r>
          </a:p>
          <a:p>
            <a:pPr>
              <a:buNone/>
            </a:pPr>
            <a:r>
              <a:rPr lang="en-US" dirty="0" smtClean="0"/>
              <a:t>to Ford’s defeat to a democrat,</a:t>
            </a:r>
          </a:p>
          <a:p>
            <a:pPr>
              <a:buNone/>
            </a:pPr>
            <a:r>
              <a:rPr lang="en-US" dirty="0" smtClean="0"/>
              <a:t>Jimmy Carter, in the election of 1976</a:t>
            </a:r>
            <a:endParaRPr lang="en-US" dirty="0"/>
          </a:p>
        </p:txBody>
      </p:sp>
      <p:pic>
        <p:nvPicPr>
          <p:cNvPr id="2050" name="Picture 2" descr="E:\jlebet\AppData\Local\Microsoft\Windows\Temporary Internet Files\Content.IE5\4J87ZI5I\GeraldFor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9906" y="4114800"/>
            <a:ext cx="2584094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8229600" cy="1066800"/>
          </a:xfrm>
        </p:spPr>
        <p:txBody>
          <a:bodyPr/>
          <a:lstStyle/>
          <a:p>
            <a:r>
              <a:rPr lang="en-US" dirty="0" smtClean="0"/>
              <a:t>Human Rights and </a:t>
            </a:r>
            <a:r>
              <a:rPr lang="en-US" dirty="0" err="1" smtClean="0"/>
              <a:t>Realpolitik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8392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Nixon and Ford entered into unprecedented relations with Communist nations</a:t>
            </a:r>
          </a:p>
          <a:p>
            <a:r>
              <a:rPr lang="en-US" dirty="0" smtClean="0"/>
              <a:t>Carter took a different approach</a:t>
            </a:r>
          </a:p>
          <a:p>
            <a:r>
              <a:rPr lang="en-US" dirty="0" smtClean="0"/>
              <a:t>Nixon and Ford- face reality China and Russia too influential to ignore</a:t>
            </a:r>
          </a:p>
          <a:p>
            <a:r>
              <a:rPr lang="en-US" dirty="0" err="1" smtClean="0"/>
              <a:t>Realpolitik</a:t>
            </a:r>
            <a:r>
              <a:rPr lang="en-US" dirty="0" smtClean="0"/>
              <a:t>- dialogue with Communist nations</a:t>
            </a:r>
          </a:p>
          <a:p>
            <a:r>
              <a:rPr lang="en-US" dirty="0" smtClean="0"/>
              <a:t>Carter had a different approach.  He only wanted to cooperate with nations that would protect Human Rights, such as the freedoms of religion, speech, the right to petition, and so on.</a:t>
            </a:r>
            <a:endParaRPr lang="en-US" dirty="0"/>
          </a:p>
        </p:txBody>
      </p:sp>
      <p:pic>
        <p:nvPicPr>
          <p:cNvPr id="3074" name="Picture 2" descr="E:\jlebet\AppData\Local\Microsoft\Windows\Temporary Internet Files\Content.IE5\IMWF44BV\realpoliti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057400"/>
            <a:ext cx="1993074" cy="1019174"/>
          </a:xfrm>
          <a:prstGeom prst="rect">
            <a:avLst/>
          </a:prstGeom>
          <a:noFill/>
        </p:spPr>
      </p:pic>
      <p:pic>
        <p:nvPicPr>
          <p:cNvPr id="3081" name="Picture 9" descr="E:\jlebet\AppData\Local\Microsoft\Windows\Temporary Internet Files\Content.IE5\4J87ZI5I\Carter-humanright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1600200" cy="1284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Dictatorships and 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029200"/>
          </a:xfrm>
        </p:spPr>
        <p:txBody>
          <a:bodyPr/>
          <a:lstStyle/>
          <a:p>
            <a:r>
              <a:rPr lang="en-US" dirty="0" smtClean="0"/>
              <a:t>Cold War- U.S. supported various nations that had dictatorships- Nicaragua and other Latin American countries</a:t>
            </a:r>
          </a:p>
          <a:p>
            <a:r>
              <a:rPr lang="en-US" dirty="0" smtClean="0"/>
              <a:t>The reason that the U.S.A. supported these countries was that while they were dictatorships, they opposed Communism and were viewed as Allies in the Cold </a:t>
            </a:r>
            <a:r>
              <a:rPr lang="en-US" dirty="0"/>
              <a:t>W</a:t>
            </a:r>
            <a:r>
              <a:rPr lang="en-US" dirty="0" smtClean="0"/>
              <a:t>ar against the USSR</a:t>
            </a:r>
            <a:endParaRPr lang="en-US" dirty="0"/>
          </a:p>
        </p:txBody>
      </p:sp>
      <p:pic>
        <p:nvPicPr>
          <p:cNvPr id="5124" name="Picture 4" descr="E:\jlebet\AppData\Local\Microsoft\Windows\Temporary Internet Files\Content.IE5\IMWF44BV\fischer-book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257800"/>
            <a:ext cx="1432563" cy="1322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Carter’s Human Rights Approach Faces Criticism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Many respected goal- see other nations pursue human rights</a:t>
            </a:r>
          </a:p>
          <a:p>
            <a:r>
              <a:rPr lang="en-US" dirty="0" smtClean="0"/>
              <a:t>Many felt policy was naive and unrealistic</a:t>
            </a:r>
          </a:p>
          <a:p>
            <a:r>
              <a:rPr lang="en-US" dirty="0" smtClean="0"/>
              <a:t>These critics felt that Carter had to work with oppressive nations, such as Nicaragua, to ensure that these nations did not fall to Communism</a:t>
            </a:r>
          </a:p>
          <a:p>
            <a:r>
              <a:rPr lang="en-US" dirty="0" smtClean="0"/>
              <a:t>USSR denied many citizens Human Rights and Carter reduced cooperation with the Soviet Union.</a:t>
            </a:r>
          </a:p>
          <a:p>
            <a:r>
              <a:rPr lang="en-US" dirty="0" smtClean="0"/>
              <a:t>Many felt this would escalate Cold War hostilities again</a:t>
            </a:r>
          </a:p>
          <a:p>
            <a:r>
              <a:rPr lang="en-US" dirty="0" smtClean="0"/>
              <a:t>Wanted Carter to cooperate more with Soviet Union</a:t>
            </a:r>
            <a:endParaRPr lang="en-US" dirty="0"/>
          </a:p>
        </p:txBody>
      </p:sp>
      <p:pic>
        <p:nvPicPr>
          <p:cNvPr id="6146" name="Picture 2" descr="E:\jlebet\AppData\Local\Microsoft\Windows\Temporary Internet Files\Content.IE5\OR3I5FSY\Jimmy_Carter_with_Andrei_Gromyko,_Minister_of_Foreign_Affairs_of_the_Union_of_Soviet_Socialist_Republic._-_NARA_-_17627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1208" y="1676400"/>
            <a:ext cx="1742792" cy="1173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Carter and the struggling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39200" cy="5334000"/>
          </a:xfrm>
        </p:spPr>
        <p:txBody>
          <a:bodyPr/>
          <a:lstStyle/>
          <a:p>
            <a:r>
              <a:rPr lang="en-US" dirty="0" smtClean="0"/>
              <a:t>The USA had become radically dependent on foreign oil and Carter asserted this contributed to the bad economy.  He claimed the USA must reduce its dependence on foreign oil. </a:t>
            </a:r>
          </a:p>
          <a:p>
            <a:r>
              <a:rPr lang="en-US" dirty="0" smtClean="0"/>
              <a:t>Pursued energy saving measures- gas guzzlers, alternative power</a:t>
            </a:r>
          </a:p>
          <a:p>
            <a:r>
              <a:rPr lang="en-US" dirty="0" smtClean="0"/>
              <a:t>OPEC increased oil prices again.</a:t>
            </a:r>
          </a:p>
          <a:p>
            <a:r>
              <a:rPr lang="en-US" dirty="0" smtClean="0"/>
              <a:t>Inflation increased</a:t>
            </a:r>
          </a:p>
          <a:p>
            <a:r>
              <a:rPr lang="en-US" dirty="0" smtClean="0"/>
              <a:t>Economy grew worse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Mile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9530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In 1979 at Three Mile Island nuclear power plant in </a:t>
            </a:r>
            <a:r>
              <a:rPr lang="en-US" b="1" dirty="0" smtClean="0"/>
              <a:t>Harrisburg, PA, </a:t>
            </a:r>
            <a:r>
              <a:rPr lang="en-US" b="1" dirty="0"/>
              <a:t>a cooling malfunction caused part of the core to melt in the #2 reactor. The TMI-2 reactor was destroyed.</a:t>
            </a:r>
            <a:endParaRPr lang="en-US" dirty="0"/>
          </a:p>
          <a:p>
            <a:r>
              <a:rPr lang="en-US" b="1" dirty="0"/>
              <a:t>Some radioactive gas was released a couple of days after the accident, but not enough to cause any dose above background levels to local residents.</a:t>
            </a:r>
            <a:endParaRPr lang="en-US" dirty="0"/>
          </a:p>
          <a:p>
            <a:r>
              <a:rPr lang="en-US" b="1" dirty="0"/>
              <a:t>There were no injuries or adverse health effects from the Three Mile Island accident.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E:\jlebet\AppData\Local\Microsoft\Windows\Temporary Internet Files\Content.IE5\IMWF44BV\main_dykstra_03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04800"/>
            <a:ext cx="1990725" cy="112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Three Mile Island: Public Concern and Confusion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the </a:t>
            </a:r>
            <a:r>
              <a:rPr lang="en-US" dirty="0" smtClean="0"/>
              <a:t>accident </a:t>
            </a:r>
            <a:r>
              <a:rPr lang="en-US" dirty="0"/>
              <a:t>is recalled, it is often in the context of what happened on Friday and Saturday, March 30-31.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drama of </a:t>
            </a:r>
            <a:r>
              <a:rPr lang="en-US" dirty="0" smtClean="0"/>
              <a:t>the accident-induced </a:t>
            </a:r>
            <a:r>
              <a:rPr lang="en-US" dirty="0"/>
              <a:t>fear, stress and confusion on those two days. </a:t>
            </a:r>
            <a:endParaRPr lang="en-US" dirty="0" smtClean="0"/>
          </a:p>
          <a:p>
            <a:r>
              <a:rPr lang="en-US" dirty="0" smtClean="0"/>
              <a:t>Public began to distrust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nuclear power</a:t>
            </a:r>
            <a:endParaRPr lang="en-US" dirty="0"/>
          </a:p>
        </p:txBody>
      </p:sp>
      <p:pic>
        <p:nvPicPr>
          <p:cNvPr id="7170" name="Picture 2" descr="E:\jlebet\AppData\Local\Microsoft\Windows\Temporary Internet Files\Content.IE5\4J87ZI5I\No.-2-reactor-three-mile-islan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495800"/>
            <a:ext cx="3171825" cy="1785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 vs. Egypt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tensions between Jews and Muslims</a:t>
            </a:r>
          </a:p>
          <a:p>
            <a:r>
              <a:rPr lang="en-US" dirty="0" smtClean="0"/>
              <a:t>Disputed fights over land</a:t>
            </a:r>
          </a:p>
          <a:p>
            <a:r>
              <a:rPr lang="en-US" dirty="0" smtClean="0"/>
              <a:t>On </a:t>
            </a:r>
            <a:r>
              <a:rPr lang="en-US" dirty="0"/>
              <a:t>May 14, 1948, David Ben-Gurion, the head of the Jewish Agency, proclaimed the establishment of the State of Israel. U.S. President Harry S. Truman recognized the new nation on the same day.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680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James Carter</vt:lpstr>
      <vt:lpstr>President Ford Faces Obstacles</vt:lpstr>
      <vt:lpstr>Human Rights and Realpolitik</vt:lpstr>
      <vt:lpstr>Dictatorships and Human Rights</vt:lpstr>
      <vt:lpstr>Carter’s Human Rights Approach Faces Criticism</vt:lpstr>
      <vt:lpstr>Carter and the struggling economy</vt:lpstr>
      <vt:lpstr>Three Mile Island</vt:lpstr>
      <vt:lpstr>Three Mile Island: Public Concern and Confusion</vt:lpstr>
      <vt:lpstr>Israel vs. Egypt</vt:lpstr>
      <vt:lpstr>Creation of Israel</vt:lpstr>
      <vt:lpstr>Camp David Accords</vt:lpstr>
      <vt:lpstr>Awarded the Nobel Peace Prize</vt:lpstr>
      <vt:lpstr>Iran Hostage Crisis</vt:lpstr>
      <vt:lpstr>Iran Hostage Crisis</vt:lpstr>
      <vt:lpstr>USSR’s War in Afghanistan</vt:lpstr>
      <vt:lpstr>War in Afghanistan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Carter</dc:title>
  <dc:creator>jlebet</dc:creator>
  <cp:lastModifiedBy>jlebet</cp:lastModifiedBy>
  <cp:revision>6</cp:revision>
  <dcterms:created xsi:type="dcterms:W3CDTF">2018-05-13T19:44:26Z</dcterms:created>
  <dcterms:modified xsi:type="dcterms:W3CDTF">2018-05-13T20:38:04Z</dcterms:modified>
</cp:coreProperties>
</file>